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462"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5C5D46-4DB4-498F-A758-FD4CE39479AF}" type="datetimeFigureOut">
              <a:rPr lang="en-GB" smtClean="0"/>
              <a:t>13/10/2025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EEC887-6F26-4F06-931E-9E055C040932}" type="slidenum">
              <a:rPr lang="en-GB" smtClean="0"/>
              <a:t>‹#›</a:t>
            </a:fld>
            <a:endParaRPr lang="en-GB"/>
          </a:p>
        </p:txBody>
      </p:sp>
    </p:spTree>
    <p:extLst>
      <p:ext uri="{BB962C8B-B14F-4D97-AF65-F5344CB8AC3E}">
        <p14:creationId xmlns:p14="http://schemas.microsoft.com/office/powerpoint/2010/main" val="120774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schools.norfolk.gov.uk/download/ncc097068"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A556914-65D8-479D-9B92-4D4674E807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13F1D74D-BD5B-4281-8872-06CA1CAC8E1D}"/>
              </a:ext>
            </a:extLst>
          </p:cNvPr>
          <p:cNvSpPr>
            <a:spLocks noGrp="1"/>
          </p:cNvSpPr>
          <p:nvPr>
            <p:ph type="body" idx="1"/>
          </p:nvPr>
        </p:nvSpPr>
        <p:spPr/>
        <p:txBody>
          <a:bodyPr/>
          <a:lstStyle/>
          <a:p>
            <a:pPr>
              <a:lnSpc>
                <a:spcPct val="115000"/>
              </a:lnSpc>
              <a:spcAft>
                <a:spcPts val="0"/>
              </a:spcAft>
              <a:defRPr/>
            </a:pPr>
            <a:r>
              <a:rPr lang="en-GB" sz="2000" dirty="0">
                <a:solidFill>
                  <a:srgbClr val="0092CF"/>
                </a:solidFill>
                <a:ea typeface="Calibri" panose="020F0502020204030204" pitchFamily="34" charset="0"/>
                <a:cs typeface="Times New Roman" panose="02020603050405020304" pitchFamily="18" charset="0"/>
                <a:sym typeface="Webdings" panose="05030102010509060703" pitchFamily="18" charset="2"/>
              </a:rPr>
              <a:t></a:t>
            </a:r>
            <a:r>
              <a:rPr lang="en-GB" dirty="0">
                <a:latin typeface="Arial" panose="020B0604020202020204" pitchFamily="34" charset="0"/>
                <a:ea typeface="Calibri" panose="020F0502020204030204" pitchFamily="34" charset="0"/>
                <a:cs typeface="Times New Roman" panose="02020603050405020304" pitchFamily="18" charset="0"/>
              </a:rPr>
              <a:t>As part of the next activity, participants will need to indicate whether they think a practice is ‘safe’ or ‘unsafe’ by way of a quiz. If you are short of time, you could ask participants to complete the quiz individually on page 6 of their learning logs, before sharing the answers. However, if you have more time available you may want to make the quiz more interactive, for example by:</a:t>
            </a:r>
            <a:endParaRPr lang="en-US" dirty="0">
              <a:ea typeface="Calibri" panose="020F0502020204030204" pitchFamily="34" charset="0"/>
              <a:cs typeface="Times New Roman" panose="02020603050405020304" pitchFamily="18" charset="0"/>
            </a:endParaRPr>
          </a:p>
          <a:p>
            <a:pPr marL="345403" indent="-345403">
              <a:lnSpc>
                <a:spcPct val="115000"/>
              </a:lnSpc>
              <a:spcAft>
                <a:spcPts val="0"/>
              </a:spcAft>
              <a:buFont typeface="Symbol" panose="05050102010706020507" pitchFamily="18" charset="2"/>
              <a:buChar char=""/>
              <a:defRPr/>
            </a:pPr>
            <a:r>
              <a:rPr lang="en-GB" dirty="0">
                <a:latin typeface="Arial" panose="020B0604020202020204" pitchFamily="34" charset="0"/>
                <a:ea typeface="Calibri" panose="020F0502020204030204" pitchFamily="34" charset="0"/>
                <a:cs typeface="Times New Roman" panose="02020603050405020304" pitchFamily="18" charset="0"/>
              </a:rPr>
              <a:t>Designating one side of the room ‘safe’ and the other ‘unsafe’, participants could then be asked to move towards the side of the room that best reflects their opinion </a:t>
            </a:r>
            <a:endParaRPr lang="en-US" dirty="0">
              <a:ea typeface="Calibri" panose="020F0502020204030204" pitchFamily="34" charset="0"/>
              <a:cs typeface="Times New Roman" panose="02020603050405020304" pitchFamily="18" charset="0"/>
            </a:endParaRPr>
          </a:p>
          <a:p>
            <a:pPr marL="345403" indent="-345403">
              <a:lnSpc>
                <a:spcPct val="115000"/>
              </a:lnSpc>
              <a:spcAft>
                <a:spcPts val="0"/>
              </a:spcAft>
              <a:buFont typeface="Symbol" panose="05050102010706020507" pitchFamily="18" charset="2"/>
              <a:buChar char=""/>
              <a:defRPr/>
            </a:pPr>
            <a:r>
              <a:rPr lang="en-GB" dirty="0">
                <a:latin typeface="Arial" panose="020B0604020202020204" pitchFamily="34" charset="0"/>
                <a:ea typeface="Calibri" panose="020F0502020204030204" pitchFamily="34" charset="0"/>
                <a:cs typeface="Times New Roman" panose="02020603050405020304" pitchFamily="18" charset="0"/>
              </a:rPr>
              <a:t>Inviting participants to debate as a group, before a spokesperson on each table reveals and justifies their group’s opinion</a:t>
            </a: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dirty="0">
                <a:latin typeface="Arial" panose="020B0604020202020204" pitchFamily="34" charset="0"/>
                <a:ea typeface="Calibri" panose="020F0502020204030204" pitchFamily="34" charset="0"/>
                <a:cs typeface="Times New Roman" panose="02020603050405020304" pitchFamily="18" charset="0"/>
              </a:rPr>
              <a:t>This activity should be conducted in conjunction with internal policies and procedures. As part of the answers to the quiz, signpost any relevant school policies and clearly explain how participants should escalate any concerns. </a:t>
            </a:r>
            <a:br>
              <a:rPr lang="en-GB" dirty="0">
                <a:latin typeface="Arial" panose="020B0604020202020204" pitchFamily="34" charset="0"/>
                <a:ea typeface="Calibri" panose="020F0502020204030204" pitchFamily="34" charset="0"/>
                <a:cs typeface="Times New Roman" panose="02020603050405020304" pitchFamily="18" charset="0"/>
              </a:rPr>
            </a:b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sz="2000" dirty="0">
                <a:solidFill>
                  <a:srgbClr val="0092CF"/>
                </a:solidFill>
                <a:latin typeface="Arial" panose="020B0604020202020204" pitchFamily="34" charset="0"/>
                <a:ea typeface="Calibri" panose="020F0502020204030204" pitchFamily="34" charset="0"/>
                <a:cs typeface="Arial" panose="020B0604020202020204" pitchFamily="34" charset="0"/>
                <a:sym typeface="Webdings" panose="05030102010509060703" pitchFamily="18" charset="2"/>
              </a:rPr>
              <a:t></a:t>
            </a:r>
            <a:r>
              <a:rPr lang="en-GB" sz="2000" dirty="0">
                <a:solidFill>
                  <a:srgbClr val="0092CF"/>
                </a:solidFill>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Explain that the focus of the next activity is safer working practices. This will be explored by way of a quiz. The activity is designed to </a:t>
            </a:r>
            <a:r>
              <a:rPr lang="en-GB" dirty="0">
                <a:solidFill>
                  <a:srgbClr val="000000"/>
                </a:solidFill>
                <a:latin typeface="Arial" panose="020B0604020202020204" pitchFamily="34" charset="0"/>
                <a:ea typeface="Calibri" panose="020F0502020204030204" pitchFamily="34" charset="0"/>
                <a:cs typeface="Times New Roman" panose="02020603050405020304" pitchFamily="18" charset="0"/>
              </a:rPr>
              <a:t>promote the safest learning and working environments for pupils and staff. Ask participants to complete the quiz in the manner which you have chosen and then work through the answers. </a:t>
            </a: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sz="2000" dirty="0">
                <a:solidFill>
                  <a:srgbClr val="0092CF"/>
                </a:solidFill>
                <a:ea typeface="Calibri" panose="020F0502020204030204" pitchFamily="34" charset="0"/>
                <a:cs typeface="Times New Roman" panose="02020603050405020304" pitchFamily="18" charset="0"/>
                <a:sym typeface="Webdings" panose="05030102010509060703" pitchFamily="18" charset="2"/>
              </a:rPr>
              <a:t></a:t>
            </a:r>
            <a:r>
              <a:rPr lang="en-GB" sz="2000" dirty="0">
                <a:solidFill>
                  <a:srgbClr val="0092CF"/>
                </a:solidFill>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Some of the questions are purposefully ambiguous in order to promote discussion, debate and deeper consideration.  In these instances, invite the groups to share ideas for what could make the practice safer. Invariably the answer will be to ensure that actions are agreed and formalised in school procedures and this information is appropriately shared. </a:t>
            </a: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a:lnSpc>
                <a:spcPct val="115000"/>
              </a:lnSpc>
              <a:spcAft>
                <a:spcPts val="0"/>
              </a:spcAft>
              <a:defRPr/>
            </a:pPr>
            <a:r>
              <a:rPr lang="en-GB" dirty="0">
                <a:latin typeface="Arial" panose="020B0604020202020204" pitchFamily="34" charset="0"/>
                <a:ea typeface="Calibri" panose="020F0502020204030204" pitchFamily="34" charset="0"/>
                <a:cs typeface="Times New Roman" panose="02020603050405020304" pitchFamily="18" charset="0"/>
              </a:rPr>
              <a:t>The quiz answer sheet is a detailed crib sheet containing best practice guidance, which you may find useful for supporting the facilitation of this section. </a:t>
            </a:r>
            <a:endParaRPr lang="en-US" dirty="0">
              <a:ea typeface="Calibri" panose="020F0502020204030204" pitchFamily="34" charset="0"/>
              <a:cs typeface="Times New Roman" panose="02020603050405020304" pitchFamily="18" charset="0"/>
            </a:endParaRPr>
          </a:p>
          <a:p>
            <a:pPr>
              <a:lnSpc>
                <a:spcPct val="115000"/>
              </a:lnSpc>
              <a:spcAft>
                <a:spcPts val="0"/>
              </a:spcAft>
              <a:tabLst>
                <a:tab pos="1467963" algn="l"/>
              </a:tabLst>
              <a:defRPr/>
            </a:pPr>
            <a:r>
              <a:rPr lang="en-GB" dirty="0">
                <a:latin typeface="Arial" panose="020B0604020202020204" pitchFamily="34" charset="0"/>
                <a:ea typeface="Calibri" panose="020F0502020204030204" pitchFamily="34"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a:defRPr/>
            </a:pPr>
            <a:r>
              <a:rPr lang="en-GB" dirty="0">
                <a:latin typeface="Arial" panose="020B0604020202020204" pitchFamily="34" charset="0"/>
                <a:ea typeface="Calibri" panose="020F0502020204030204" pitchFamily="34" charset="0"/>
              </a:rPr>
              <a:t>Safer Recruitment Consortium (2015) </a:t>
            </a:r>
            <a:r>
              <a:rPr lang="en-GB" i="1" dirty="0">
                <a:latin typeface="Arial" panose="020B0604020202020204" pitchFamily="34" charset="0"/>
                <a:ea typeface="Calibri" panose="020F0502020204030204" pitchFamily="34" charset="0"/>
              </a:rPr>
              <a:t>Guidance for safer working practice for those working with children and young people in education settings. </a:t>
            </a:r>
            <a:r>
              <a:rPr lang="en-GB" dirty="0">
                <a:latin typeface="Arial" panose="020B0604020202020204" pitchFamily="34" charset="0"/>
                <a:ea typeface="Calibri" panose="020F0502020204030204" pitchFamily="34" charset="0"/>
              </a:rPr>
              <a:t>Online. Available at: </a:t>
            </a:r>
            <a:r>
              <a:rPr lang="en-GB" u="sng" dirty="0">
                <a:solidFill>
                  <a:srgbClr val="0000FF"/>
                </a:solidFill>
                <a:latin typeface="Arial" panose="020B0604020202020204" pitchFamily="34" charset="0"/>
                <a:ea typeface="Calibri" panose="020F0502020204030204" pitchFamily="34" charset="0"/>
                <a:hlinkClick r:id="rId3"/>
              </a:rPr>
              <a:t>http://www.schools.norfolk.gov.uk/download/ncc097068</a:t>
            </a:r>
            <a:r>
              <a:rPr lang="en-GB" i="1" dirty="0">
                <a:latin typeface="Arial" panose="020B0604020202020204" pitchFamily="34" charset="0"/>
                <a:ea typeface="Calibri" panose="020F0502020204030204" pitchFamily="34" charset="0"/>
              </a:rPr>
              <a:t> </a:t>
            </a:r>
            <a:endParaRPr lang="en-US" dirty="0"/>
          </a:p>
        </p:txBody>
      </p:sp>
      <p:sp>
        <p:nvSpPr>
          <p:cNvPr id="29700" name="Slide Number Placeholder 3">
            <a:extLst>
              <a:ext uri="{FF2B5EF4-FFF2-40B4-BE49-F238E27FC236}">
                <a16:creationId xmlns:a16="http://schemas.microsoft.com/office/drawing/2014/main" id="{2C2E96E7-F7A5-47D4-BFA8-A5CC845F2C1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8374" indent="-287836">
              <a:defRPr>
                <a:solidFill>
                  <a:schemeClr val="tx1"/>
                </a:solidFill>
                <a:latin typeface="Calibri" panose="020F0502020204030204" pitchFamily="34" charset="0"/>
                <a:ea typeface="MS PGothic" panose="020B0600070205080204" pitchFamily="34" charset="-128"/>
              </a:defRPr>
            </a:lvl2pPr>
            <a:lvl3pPr marL="1151344" indent="-230269">
              <a:defRPr>
                <a:solidFill>
                  <a:schemeClr val="tx1"/>
                </a:solidFill>
                <a:latin typeface="Calibri" panose="020F0502020204030204" pitchFamily="34" charset="0"/>
                <a:ea typeface="MS PGothic" panose="020B0600070205080204" pitchFamily="34" charset="-128"/>
              </a:defRPr>
            </a:lvl3pPr>
            <a:lvl4pPr marL="1611881" indent="-230269">
              <a:defRPr>
                <a:solidFill>
                  <a:schemeClr val="tx1"/>
                </a:solidFill>
                <a:latin typeface="Calibri" panose="020F0502020204030204" pitchFamily="34" charset="0"/>
                <a:ea typeface="MS PGothic" panose="020B0600070205080204" pitchFamily="34" charset="-128"/>
              </a:defRPr>
            </a:lvl4pPr>
            <a:lvl5pPr marL="2072419" indent="-230269">
              <a:defRPr>
                <a:solidFill>
                  <a:schemeClr val="tx1"/>
                </a:solidFill>
                <a:latin typeface="Calibri" panose="020F0502020204030204" pitchFamily="34" charset="0"/>
                <a:ea typeface="MS PGothic" panose="020B0600070205080204" pitchFamily="34" charset="-128"/>
              </a:defRPr>
            </a:lvl5pPr>
            <a:lvl6pPr marL="2532957" indent="-230269" defTabSz="460538"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93494" indent="-230269" defTabSz="460538"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54032" indent="-230269" defTabSz="460538"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914569" indent="-230269" defTabSz="460538"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50C946C4-50CD-40F6-8645-BB2FA06C8AD7}" type="slidenum">
              <a:rPr lang="en-GB" altLang="en-US" smtClean="0"/>
              <a:pPr/>
              <a:t>1</a:t>
            </a:fld>
            <a:endParaRPr lang="en-GB" altLang="en-US"/>
          </a:p>
        </p:txBody>
      </p:sp>
    </p:spTree>
    <p:extLst>
      <p:ext uri="{BB962C8B-B14F-4D97-AF65-F5344CB8AC3E}">
        <p14:creationId xmlns:p14="http://schemas.microsoft.com/office/powerpoint/2010/main" val="381686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CAEA4-9EBC-4CA3-8368-BB4098ACF6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7189CB9-BEE7-44F6-BEE1-76777647DB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F83BA6-CC9E-4492-B918-9204044391FE}"/>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5" name="Footer Placeholder 4">
            <a:extLst>
              <a:ext uri="{FF2B5EF4-FFF2-40B4-BE49-F238E27FC236}">
                <a16:creationId xmlns:a16="http://schemas.microsoft.com/office/drawing/2014/main" id="{42CAAC97-4640-4FCC-986C-60381E9857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7C697-A7BD-4411-8B89-1B4E7A76BB6D}"/>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4094732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77333-944C-477C-A270-6D10C5A5C3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98070A-EE6C-401C-ADCE-25BF48189F3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343089-98E5-48F9-BFB0-AEF9B784F5B5}"/>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5" name="Footer Placeholder 4">
            <a:extLst>
              <a:ext uri="{FF2B5EF4-FFF2-40B4-BE49-F238E27FC236}">
                <a16:creationId xmlns:a16="http://schemas.microsoft.com/office/drawing/2014/main" id="{CC10DC4E-8E71-42E5-A914-2C1138FCA2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EA5F0D-33A0-48A4-9000-40BE6811D33B}"/>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549483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C72C3-0FCC-4A67-9868-02B073AFA9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3FBE5F-F7C3-4852-B735-6E92C2E0F4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702BBA6-B2BE-4D3D-B489-0969F45C6D00}"/>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5" name="Footer Placeholder 4">
            <a:extLst>
              <a:ext uri="{FF2B5EF4-FFF2-40B4-BE49-F238E27FC236}">
                <a16:creationId xmlns:a16="http://schemas.microsoft.com/office/drawing/2014/main" id="{B0D01037-7C59-40F1-A1C5-7541078B6D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EB7250-7657-48AC-8EE4-8796F21D8998}"/>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124938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5F960-5422-458F-BC69-E75BB328AA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AE6054-6934-4E44-9398-137AFBDBF3F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95CF3B-E074-47E6-A2D2-6343FE083D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E2C91B-3C0A-4C79-B77C-6205CFF4D6B4}"/>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6" name="Footer Placeholder 5">
            <a:extLst>
              <a:ext uri="{FF2B5EF4-FFF2-40B4-BE49-F238E27FC236}">
                <a16:creationId xmlns:a16="http://schemas.microsoft.com/office/drawing/2014/main" id="{572B7463-D79A-47C4-8815-8C53EAF793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1995D4-D898-48D5-811C-9D859786FD7F}"/>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2436245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9460D-122A-4CCA-873F-2D57E155F39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80179A-A3A2-4876-A660-3B46B4AAFE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05532B4-C8C9-4143-8EA0-BB1E19DC379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B29CDD1-34A0-48D0-983C-908606F851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51D894C-75AA-4C32-BCEA-13165DAAF08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379C71A-A12F-4E5B-835F-F11E01475327}"/>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8" name="Footer Placeholder 7">
            <a:extLst>
              <a:ext uri="{FF2B5EF4-FFF2-40B4-BE49-F238E27FC236}">
                <a16:creationId xmlns:a16="http://schemas.microsoft.com/office/drawing/2014/main" id="{BFA74087-4785-4961-AA29-75A331F7A6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DFDEEEF-4206-434C-A239-769BF590D508}"/>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113055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1CC22-BCEE-40AE-8028-66CB776FCE2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4830E9-018F-4E85-8176-93A72BB2439E}"/>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4" name="Footer Placeholder 3">
            <a:extLst>
              <a:ext uri="{FF2B5EF4-FFF2-40B4-BE49-F238E27FC236}">
                <a16:creationId xmlns:a16="http://schemas.microsoft.com/office/drawing/2014/main" id="{C5D5EB16-47C3-4F7E-ADC5-4F5F8DAB36F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0BA4130-5E8C-4463-83FF-E0AF61D9F2E1}"/>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3603066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88DBE7-7AE2-4AC0-A4DA-EC0141BE2AFE}"/>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3" name="Footer Placeholder 2">
            <a:extLst>
              <a:ext uri="{FF2B5EF4-FFF2-40B4-BE49-F238E27FC236}">
                <a16:creationId xmlns:a16="http://schemas.microsoft.com/office/drawing/2014/main" id="{D684DDA6-BA47-400E-9388-B670B2E0E8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465F68C-8E7B-46C5-B1F7-66B404D66D96}"/>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1142763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D30E5-2369-40AE-A374-3961315F74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E4C7D2-C110-44B9-B846-84B857B8CD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3A7222-7FF8-4438-B39D-02E6B124C3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2071A63-AA7A-4D6A-AF2E-E933A3DB4A31}"/>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6" name="Footer Placeholder 5">
            <a:extLst>
              <a:ext uri="{FF2B5EF4-FFF2-40B4-BE49-F238E27FC236}">
                <a16:creationId xmlns:a16="http://schemas.microsoft.com/office/drawing/2014/main" id="{A8425A4B-7299-4444-B4F1-48735EEAEC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C8E928-231E-450A-9B66-989E3B72B588}"/>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3559550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D8011-0BAB-48F9-AF97-00C46D8830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5B1B22-0EB2-4984-A7BF-3172A9DC2F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108C61-975E-4CB1-B1D7-678349932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7838E8E-74BE-469B-AEC1-C2EBC46D5D49}"/>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6" name="Footer Placeholder 5">
            <a:extLst>
              <a:ext uri="{FF2B5EF4-FFF2-40B4-BE49-F238E27FC236}">
                <a16:creationId xmlns:a16="http://schemas.microsoft.com/office/drawing/2014/main" id="{0152E008-74ED-4DFA-842E-DF0BEDCB97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DED867-3E0B-4448-A35C-BB572F669F1B}"/>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1178182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C30F5-4124-4D3D-BDF3-EFC7F655BD9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8A8AEA-B1F1-423D-8823-DD928D1CF5A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D45065-F75A-4424-ADC0-40C2715B93DC}"/>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5" name="Footer Placeholder 4">
            <a:extLst>
              <a:ext uri="{FF2B5EF4-FFF2-40B4-BE49-F238E27FC236}">
                <a16:creationId xmlns:a16="http://schemas.microsoft.com/office/drawing/2014/main" id="{184C8B20-098F-4596-8E67-BA0F0034FF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DABB6C-6E4A-4E9D-9B71-BC4DFE7E4456}"/>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4199845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90969-44EC-4636-96BB-0A69CAD3B2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5612D3-5EEC-4A6E-91E1-37F2089EE16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575B77-F85C-40A9-870E-9DECF1A9DF3F}"/>
              </a:ext>
            </a:extLst>
          </p:cNvPr>
          <p:cNvSpPr>
            <a:spLocks noGrp="1"/>
          </p:cNvSpPr>
          <p:nvPr>
            <p:ph type="dt" sz="half" idx="10"/>
          </p:nvPr>
        </p:nvSpPr>
        <p:spPr/>
        <p:txBody>
          <a:bodyPr/>
          <a:lstStyle/>
          <a:p>
            <a:fld id="{9A2CEB9D-10C2-4190-8CAA-38408967989A}" type="datetimeFigureOut">
              <a:rPr lang="en-GB" smtClean="0"/>
              <a:t>13/10/2025</a:t>
            </a:fld>
            <a:endParaRPr lang="en-GB"/>
          </a:p>
        </p:txBody>
      </p:sp>
      <p:sp>
        <p:nvSpPr>
          <p:cNvPr id="5" name="Footer Placeholder 4">
            <a:extLst>
              <a:ext uri="{FF2B5EF4-FFF2-40B4-BE49-F238E27FC236}">
                <a16:creationId xmlns:a16="http://schemas.microsoft.com/office/drawing/2014/main" id="{E9CF5226-6722-4946-8037-52C0E72740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03FF9C-7CB0-4A39-8707-3CEC6FCE927B}"/>
              </a:ext>
            </a:extLst>
          </p:cNvPr>
          <p:cNvSpPr>
            <a:spLocks noGrp="1"/>
          </p:cNvSpPr>
          <p:nvPr>
            <p:ph type="sldNum" sz="quarter" idx="12"/>
          </p:nvPr>
        </p:nvSpPr>
        <p:spPr/>
        <p:txBody>
          <a:bodyPr/>
          <a:lstStyle/>
          <a:p>
            <a:fld id="{D3565EB6-5695-44AA-9384-74E20BA9F2F6}" type="slidenum">
              <a:rPr lang="en-GB" smtClean="0"/>
              <a:t>‹#›</a:t>
            </a:fld>
            <a:endParaRPr lang="en-GB"/>
          </a:p>
        </p:txBody>
      </p:sp>
    </p:spTree>
    <p:extLst>
      <p:ext uri="{BB962C8B-B14F-4D97-AF65-F5344CB8AC3E}">
        <p14:creationId xmlns:p14="http://schemas.microsoft.com/office/powerpoint/2010/main" val="844500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A03549-3246-4D59-99D2-669067F374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6B3B4A-267E-4524-A091-02B73AF56C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1F7EAB-E00B-4488-97AB-C3E504D414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2CEB9D-10C2-4190-8CAA-38408967989A}" type="datetimeFigureOut">
              <a:rPr lang="en-GB" smtClean="0"/>
              <a:t>13/10/2025</a:t>
            </a:fld>
            <a:endParaRPr lang="en-GB"/>
          </a:p>
        </p:txBody>
      </p:sp>
      <p:sp>
        <p:nvSpPr>
          <p:cNvPr id="5" name="Footer Placeholder 4">
            <a:extLst>
              <a:ext uri="{FF2B5EF4-FFF2-40B4-BE49-F238E27FC236}">
                <a16:creationId xmlns:a16="http://schemas.microsoft.com/office/drawing/2014/main" id="{035BCFF3-BE52-49B0-8D45-96FA0D2A89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B1EE2B0-2129-4635-9A5A-1822643188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565EB6-5695-44AA-9384-74E20BA9F2F6}" type="slidenum">
              <a:rPr lang="en-GB" smtClean="0"/>
              <a:t>‹#›</a:t>
            </a:fld>
            <a:endParaRPr lang="en-GB"/>
          </a:p>
        </p:txBody>
      </p:sp>
    </p:spTree>
    <p:extLst>
      <p:ext uri="{BB962C8B-B14F-4D97-AF65-F5344CB8AC3E}">
        <p14:creationId xmlns:p14="http://schemas.microsoft.com/office/powerpoint/2010/main" val="1734619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784FAB-6554-4B81-ADC1-FC2661091E54}"/>
              </a:ext>
            </a:extLst>
          </p:cNvPr>
          <p:cNvSpPr/>
          <p:nvPr/>
        </p:nvSpPr>
        <p:spPr>
          <a:xfrm>
            <a:off x="1458913" y="302330"/>
            <a:ext cx="9144000" cy="1148646"/>
          </a:xfrm>
          <a:prstGeom prst="rect">
            <a:avLst/>
          </a:prstGeom>
          <a:solidFill>
            <a:srgbClr val="0092C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1D3512C2-7744-49C3-B9E2-9D3318327EDF}"/>
              </a:ext>
            </a:extLst>
          </p:cNvPr>
          <p:cNvSpPr/>
          <p:nvPr/>
        </p:nvSpPr>
        <p:spPr>
          <a:xfrm>
            <a:off x="1458913" y="255588"/>
            <a:ext cx="9144000" cy="360363"/>
          </a:xfrm>
          <a:prstGeom prst="rect">
            <a:avLst/>
          </a:prstGeom>
          <a:solidFill>
            <a:srgbClr val="0F78AC"/>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28679" name="TextBox 4">
            <a:extLst>
              <a:ext uri="{FF2B5EF4-FFF2-40B4-BE49-F238E27FC236}">
                <a16:creationId xmlns:a16="http://schemas.microsoft.com/office/drawing/2014/main" id="{0EE173B5-89E3-405D-98A6-291DAC5A038D}"/>
              </a:ext>
            </a:extLst>
          </p:cNvPr>
          <p:cNvSpPr txBox="1">
            <a:spLocks noChangeArrowheads="1"/>
          </p:cNvSpPr>
          <p:nvPr/>
        </p:nvSpPr>
        <p:spPr bwMode="auto">
          <a:xfrm>
            <a:off x="2046289" y="576283"/>
            <a:ext cx="718978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3600" b="1" dirty="0">
                <a:solidFill>
                  <a:schemeClr val="bg1"/>
                </a:solidFill>
                <a:latin typeface="Arial" panose="020B0604020202020204" pitchFamily="34" charset="0"/>
              </a:rPr>
              <a:t>Child financial abuse</a:t>
            </a:r>
            <a:endParaRPr lang="en-US" altLang="en-US" sz="1200" b="1" dirty="0">
              <a:solidFill>
                <a:schemeClr val="bg1"/>
              </a:solidFill>
              <a:latin typeface="Arial" panose="020B0604020202020204" pitchFamily="34" charset="0"/>
            </a:endParaRPr>
          </a:p>
        </p:txBody>
      </p:sp>
      <p:pic>
        <p:nvPicPr>
          <p:cNvPr id="28681" name="Picture 2" descr="stc-pp-icons-18.png">
            <a:extLst>
              <a:ext uri="{FF2B5EF4-FFF2-40B4-BE49-F238E27FC236}">
                <a16:creationId xmlns:a16="http://schemas.microsoft.com/office/drawing/2014/main" id="{0D38A7FD-06AD-48A8-9280-21632CD80D3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59913" y="57626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615820" y="1540727"/>
            <a:ext cx="9529893" cy="5133109"/>
          </a:xfrm>
        </p:spPr>
        <p:txBody>
          <a:bodyPr>
            <a:normAutofit/>
          </a:bodyPr>
          <a:lstStyle/>
          <a:p>
            <a:pPr marL="0" indent="0">
              <a:buNone/>
            </a:pPr>
            <a:r>
              <a:rPr lang="en-US" sz="3200" dirty="0">
                <a:solidFill>
                  <a:schemeClr val="tx2"/>
                </a:solidFill>
              </a:rPr>
              <a:t>Definition: Using money as a weapon to take advantage of a minor</a:t>
            </a:r>
          </a:p>
          <a:p>
            <a:pPr lvl="0"/>
            <a:r>
              <a:rPr lang="en-US" sz="2400" dirty="0"/>
              <a:t>By parent to control, exploit and manipulate</a:t>
            </a:r>
            <a:r>
              <a:rPr lang="en-GB" sz="2400" dirty="0"/>
              <a:t> (taking money, gifts, selling belongings, misusing benefits)</a:t>
            </a:r>
          </a:p>
          <a:p>
            <a:pPr lvl="0"/>
            <a:r>
              <a:rPr lang="en-US" sz="2400" dirty="0"/>
              <a:t>Take loan in child’s name – may not pay it off, affecting credit rating</a:t>
            </a:r>
            <a:endParaRPr lang="en-GB" sz="2400" dirty="0"/>
          </a:p>
          <a:p>
            <a:pPr lvl="0"/>
            <a:r>
              <a:rPr lang="en-US" sz="2400" dirty="0"/>
              <a:t>Identity theft by unknown person (child has no financial footprint so will have good credit rating)</a:t>
            </a:r>
            <a:endParaRPr lang="en-GB" sz="2400" dirty="0"/>
          </a:p>
          <a:p>
            <a:pPr lvl="0"/>
            <a:r>
              <a:rPr lang="en-US" sz="2400" dirty="0"/>
              <a:t>Between teenagers, as a form of domestic abuse and control</a:t>
            </a:r>
          </a:p>
          <a:p>
            <a:pPr lvl="0"/>
            <a:r>
              <a:rPr lang="en-US" sz="2400" dirty="0"/>
              <a:t>Working for no pay, exploitation</a:t>
            </a:r>
          </a:p>
          <a:p>
            <a:pPr lvl="0"/>
            <a:endParaRPr lang="en-US" sz="2400" dirty="0"/>
          </a:p>
          <a:p>
            <a:pPr marL="0" indent="0">
              <a:buNone/>
            </a:pPr>
            <a:endParaRPr lang="en-US" sz="2000" dirty="0"/>
          </a:p>
          <a:p>
            <a:endParaRPr lang="en-GB" sz="2000" dirty="0"/>
          </a:p>
        </p:txBody>
      </p:sp>
      <p:pic>
        <p:nvPicPr>
          <p:cNvPr id="6" name="Picture 5">
            <a:extLst>
              <a:ext uri="{FF2B5EF4-FFF2-40B4-BE49-F238E27FC236}">
                <a16:creationId xmlns:a16="http://schemas.microsoft.com/office/drawing/2014/main" id="{8885F434-AFFB-4587-B900-5C86E7188C04}"/>
              </a:ext>
            </a:extLst>
          </p:cNvPr>
          <p:cNvPicPr>
            <a:picLocks noChangeAspect="1"/>
          </p:cNvPicPr>
          <p:nvPr/>
        </p:nvPicPr>
        <p:blipFill>
          <a:blip r:embed="rId4"/>
          <a:stretch>
            <a:fillRect/>
          </a:stretch>
        </p:blipFill>
        <p:spPr>
          <a:xfrm>
            <a:off x="8481527" y="5035601"/>
            <a:ext cx="2064236" cy="1373655"/>
          </a:xfrm>
          <a:prstGeom prst="rect">
            <a:avLst/>
          </a:prstGeom>
        </p:spPr>
      </p:pic>
    </p:spTree>
    <p:extLst>
      <p:ext uri="{BB962C8B-B14F-4D97-AF65-F5344CB8AC3E}">
        <p14:creationId xmlns:p14="http://schemas.microsoft.com/office/powerpoint/2010/main" val="3357103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456</Words>
  <Application>Microsoft Office PowerPoint</Application>
  <PresentationFormat>Widescreen</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Symbol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 Palmer</dc:creator>
  <cp:lastModifiedBy>Katy Barnes</cp:lastModifiedBy>
  <cp:revision>2</cp:revision>
  <dcterms:created xsi:type="dcterms:W3CDTF">2025-10-13T10:13:36Z</dcterms:created>
  <dcterms:modified xsi:type="dcterms:W3CDTF">2025-10-13T10:16:30Z</dcterms:modified>
</cp:coreProperties>
</file>