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467" r:id="rId2"/>
    <p:sldId id="468" r:id="rId3"/>
    <p:sldId id="469" r:id="rId4"/>
    <p:sldId id="47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99C75D-1DB6-4BEF-A76B-E8A2DD2104AD}" type="datetimeFigureOut">
              <a:rPr lang="en-GB" smtClean="0"/>
              <a:t>13/10/2025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7C3191-8392-4063-92E4-6AB2DBF922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80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channel-guidance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channel-guidanc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channel-guidance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channel-guidance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>
            <a:extLst>
              <a:ext uri="{FF2B5EF4-FFF2-40B4-BE49-F238E27FC236}">
                <a16:creationId xmlns:a16="http://schemas.microsoft.com/office/drawing/2014/main" id="{F51F4036-8032-430D-A4B6-CD415531C27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E14977B-DB57-4FA1-B817-7F6FCEE6C1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0"/>
              </a:spcAft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may want to take the opportunity to highlight any implications for internal policies, procedures and practice in your school. For example, in terms of:</a:t>
            </a:r>
            <a:r>
              <a:rPr lang="en-GB" sz="2000" dirty="0">
                <a:solidFill>
                  <a:srgbClr val="0092C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5403" indent="-345403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Working in partnership with other agencies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5403" indent="-345403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duty to refer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5403" indent="-345403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Vetting procedures and DBS checks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5403" indent="-345403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Involvement in ‘Channel panels’ (for more information see: </a:t>
            </a:r>
            <a:r>
              <a:rPr lang="en-GB" u="sng" dirty="0">
                <a:solidFill>
                  <a:srgbClr val="0000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https://www.gov.uk/government/publications/channel-guidance</a:t>
            </a: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 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en-GB" sz="2000" dirty="0">
                <a:solidFill>
                  <a:srgbClr val="F15F22"/>
                </a:solidFill>
                <a:ea typeface="Calibri" panose="020F0502020204030204" pitchFamily="34" charset="0"/>
                <a:cs typeface="Times New Roman" panose="02020603050405020304" pitchFamily="18" charset="0"/>
                <a:sym typeface="Webdings" panose="05030102010509060703" pitchFamily="18" charset="2"/>
              </a:rPr>
              <a:t></a:t>
            </a:r>
            <a:r>
              <a:rPr lang="en-GB" sz="2000" dirty="0">
                <a:solidFill>
                  <a:srgbClr val="F15F2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</a:rPr>
              <a:t>There is space for participants to make notes on page 8 of their learning logs. </a:t>
            </a:r>
            <a:endParaRPr lang="en-US" dirty="0"/>
          </a:p>
        </p:txBody>
      </p:sp>
      <p:sp>
        <p:nvSpPr>
          <p:cNvPr id="41988" name="Slide Number Placeholder 3">
            <a:extLst>
              <a:ext uri="{FF2B5EF4-FFF2-40B4-BE49-F238E27FC236}">
                <a16:creationId xmlns:a16="http://schemas.microsoft.com/office/drawing/2014/main" id="{1238BFE4-B33D-48F8-8F79-0BBD48A4C5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8374" indent="-287836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51344" indent="-230269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11881" indent="-230269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72419" indent="-230269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32957" indent="-230269" defTabSz="4605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93494" indent="-230269" defTabSz="4605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54032" indent="-230269" defTabSz="4605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914569" indent="-230269" defTabSz="4605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fld id="{E65EA1D1-1DC9-41F1-A6FB-E5ECDB918D10}" type="slidenum">
              <a:rPr lang="en-GB" altLang="en-US" smtClean="0"/>
              <a:pPr/>
              <a:t>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610530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>
            <a:extLst>
              <a:ext uri="{FF2B5EF4-FFF2-40B4-BE49-F238E27FC236}">
                <a16:creationId xmlns:a16="http://schemas.microsoft.com/office/drawing/2014/main" id="{F51F4036-8032-430D-A4B6-CD415531C27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E14977B-DB57-4FA1-B817-7F6FCEE6C1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0"/>
              </a:spcAft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may want to take the opportunity to highlight any implications for internal policies, procedures and practice in your school. For example, in terms of:</a:t>
            </a:r>
            <a:r>
              <a:rPr lang="en-GB" sz="2000" dirty="0">
                <a:solidFill>
                  <a:srgbClr val="0092C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5403" indent="-345403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Working in partnership with other agencies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5403" indent="-345403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duty to refer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5403" indent="-345403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Vetting procedures and DBS checks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5403" indent="-345403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Involvement in ‘Channel panels’ (for more information see: </a:t>
            </a:r>
            <a:r>
              <a:rPr lang="en-GB" u="sng" dirty="0">
                <a:solidFill>
                  <a:srgbClr val="0000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https://www.gov.uk/government/publications/channel-guidance</a:t>
            </a: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 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en-GB" sz="2000" dirty="0">
                <a:solidFill>
                  <a:srgbClr val="F15F22"/>
                </a:solidFill>
                <a:ea typeface="Calibri" panose="020F0502020204030204" pitchFamily="34" charset="0"/>
                <a:cs typeface="Times New Roman" panose="02020603050405020304" pitchFamily="18" charset="0"/>
                <a:sym typeface="Webdings" panose="05030102010509060703" pitchFamily="18" charset="2"/>
              </a:rPr>
              <a:t></a:t>
            </a:r>
            <a:r>
              <a:rPr lang="en-GB" sz="2000" dirty="0">
                <a:solidFill>
                  <a:srgbClr val="F15F2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</a:rPr>
              <a:t>There is space for participants to make notes on page 8 of their learning logs. </a:t>
            </a:r>
            <a:endParaRPr lang="en-US" dirty="0"/>
          </a:p>
        </p:txBody>
      </p:sp>
      <p:sp>
        <p:nvSpPr>
          <p:cNvPr id="41988" name="Slide Number Placeholder 3">
            <a:extLst>
              <a:ext uri="{FF2B5EF4-FFF2-40B4-BE49-F238E27FC236}">
                <a16:creationId xmlns:a16="http://schemas.microsoft.com/office/drawing/2014/main" id="{1238BFE4-B33D-48F8-8F79-0BBD48A4C5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8374" indent="-287836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51344" indent="-230269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11881" indent="-230269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72419" indent="-230269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32957" indent="-230269" defTabSz="4605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93494" indent="-230269" defTabSz="4605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54032" indent="-230269" defTabSz="4605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914569" indent="-230269" defTabSz="4605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fld id="{E65EA1D1-1DC9-41F1-A6FB-E5ECDB918D10}" type="slidenum">
              <a:rPr lang="en-GB" altLang="en-US" smtClean="0"/>
              <a:pPr/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986104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>
            <a:extLst>
              <a:ext uri="{FF2B5EF4-FFF2-40B4-BE49-F238E27FC236}">
                <a16:creationId xmlns:a16="http://schemas.microsoft.com/office/drawing/2014/main" id="{F51F4036-8032-430D-A4B6-CD415531C27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E14977B-DB57-4FA1-B817-7F6FCEE6C1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0"/>
              </a:spcAft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may want to take the opportunity to highlight any implications for internal policies, procedures and practice in your school. For example, in terms of:</a:t>
            </a:r>
            <a:r>
              <a:rPr lang="en-GB" sz="2000" dirty="0">
                <a:solidFill>
                  <a:srgbClr val="0092C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5403" indent="-345403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Working in partnership with other agencies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5403" indent="-345403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duty to refer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5403" indent="-345403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Vetting procedures and DBS checks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5403" indent="-345403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Involvement in ‘Channel panels’ (for more information see: </a:t>
            </a:r>
            <a:r>
              <a:rPr lang="en-GB" u="sng" dirty="0">
                <a:solidFill>
                  <a:srgbClr val="0000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https://www.gov.uk/government/publications/channel-guidance</a:t>
            </a: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 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en-GB" sz="2000" dirty="0">
                <a:solidFill>
                  <a:srgbClr val="F15F22"/>
                </a:solidFill>
                <a:ea typeface="Calibri" panose="020F0502020204030204" pitchFamily="34" charset="0"/>
                <a:cs typeface="Times New Roman" panose="02020603050405020304" pitchFamily="18" charset="0"/>
                <a:sym typeface="Webdings" panose="05030102010509060703" pitchFamily="18" charset="2"/>
              </a:rPr>
              <a:t></a:t>
            </a:r>
            <a:r>
              <a:rPr lang="en-GB" sz="2000" dirty="0">
                <a:solidFill>
                  <a:srgbClr val="F15F2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</a:rPr>
              <a:t>There is space for participants to make notes on page 8 of their learning logs. </a:t>
            </a:r>
            <a:endParaRPr lang="en-US" dirty="0"/>
          </a:p>
        </p:txBody>
      </p:sp>
      <p:sp>
        <p:nvSpPr>
          <p:cNvPr id="41988" name="Slide Number Placeholder 3">
            <a:extLst>
              <a:ext uri="{FF2B5EF4-FFF2-40B4-BE49-F238E27FC236}">
                <a16:creationId xmlns:a16="http://schemas.microsoft.com/office/drawing/2014/main" id="{1238BFE4-B33D-48F8-8F79-0BBD48A4C5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8374" indent="-287836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51344" indent="-230269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11881" indent="-230269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72419" indent="-230269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32957" indent="-230269" defTabSz="4605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93494" indent="-230269" defTabSz="4605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54032" indent="-230269" defTabSz="4605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914569" indent="-230269" defTabSz="4605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fld id="{E65EA1D1-1DC9-41F1-A6FB-E5ECDB918D10}" type="slidenum">
              <a:rPr lang="en-GB" altLang="en-US" smtClean="0"/>
              <a:pPr/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972695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>
            <a:extLst>
              <a:ext uri="{FF2B5EF4-FFF2-40B4-BE49-F238E27FC236}">
                <a16:creationId xmlns:a16="http://schemas.microsoft.com/office/drawing/2014/main" id="{F51F4036-8032-430D-A4B6-CD415531C27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E14977B-DB57-4FA1-B817-7F6FCEE6C1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0"/>
              </a:spcAft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may want to take the opportunity to highlight any implications for internal policies, procedures and practice in your school. For example, in terms of:</a:t>
            </a:r>
            <a:r>
              <a:rPr lang="en-GB" sz="2000" dirty="0">
                <a:solidFill>
                  <a:srgbClr val="0092C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5403" indent="-345403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Working in partnership with other agencies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5403" indent="-345403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duty to refer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5403" indent="-345403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Vetting procedures and DBS checks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5403" indent="-345403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Involvement in ‘Channel panels’ (for more information see: </a:t>
            </a:r>
            <a:r>
              <a:rPr lang="en-GB" u="sng" dirty="0">
                <a:solidFill>
                  <a:srgbClr val="0000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https://www.gov.uk/government/publications/channel-guidance</a:t>
            </a: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 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defRPr/>
            </a:pP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en-GB" sz="2000" dirty="0">
                <a:solidFill>
                  <a:srgbClr val="F15F22"/>
                </a:solidFill>
                <a:ea typeface="Calibri" panose="020F0502020204030204" pitchFamily="34" charset="0"/>
                <a:cs typeface="Times New Roman" panose="02020603050405020304" pitchFamily="18" charset="0"/>
                <a:sym typeface="Webdings" panose="05030102010509060703" pitchFamily="18" charset="2"/>
              </a:rPr>
              <a:t></a:t>
            </a:r>
            <a:r>
              <a:rPr lang="en-GB" sz="2000" dirty="0">
                <a:solidFill>
                  <a:srgbClr val="F15F2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dirty="0">
                <a:latin typeface="Arial" panose="020B0604020202020204" pitchFamily="34" charset="0"/>
                <a:ea typeface="Calibri" panose="020F0502020204030204" pitchFamily="34" charset="0"/>
              </a:rPr>
              <a:t>There is space for participants to make notes on page 8 of their learning logs. </a:t>
            </a:r>
            <a:endParaRPr lang="en-US" dirty="0"/>
          </a:p>
        </p:txBody>
      </p:sp>
      <p:sp>
        <p:nvSpPr>
          <p:cNvPr id="41988" name="Slide Number Placeholder 3">
            <a:extLst>
              <a:ext uri="{FF2B5EF4-FFF2-40B4-BE49-F238E27FC236}">
                <a16:creationId xmlns:a16="http://schemas.microsoft.com/office/drawing/2014/main" id="{1238BFE4-B33D-48F8-8F79-0BBD48A4C5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8374" indent="-287836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51344" indent="-230269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11881" indent="-230269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72419" indent="-230269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32957" indent="-230269" defTabSz="4605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93494" indent="-230269" defTabSz="4605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54032" indent="-230269" defTabSz="4605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914569" indent="-230269" defTabSz="4605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fld id="{E65EA1D1-1DC9-41F1-A6FB-E5ECDB918D10}" type="slidenum">
              <a:rPr lang="en-GB" altLang="en-US" smtClean="0"/>
              <a:pPr/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543871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84CC1F-0647-4721-B4CD-9B12673EEC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867579-09A2-4653-BB5D-B91A189758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3394DF-A84F-4453-A3F5-4C43FAB77F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54F38-8789-4489-8320-4C969787006F}" type="datetimeFigureOut">
              <a:rPr lang="en-GB" smtClean="0"/>
              <a:t>13/10/2025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DC7BF5-66D5-47CE-BCC0-5F405C40A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B4C73E-F8E0-4AA4-AECC-26C66BF139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27625-771F-495E-9CC9-DBA72E04A0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067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441472-E3CD-425D-9336-6AD99D1525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4FF784-BBB1-43E6-A6B7-82C1C52080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C633A4-E2C5-41AE-9847-F14C439F60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54F38-8789-4489-8320-4C969787006F}" type="datetimeFigureOut">
              <a:rPr lang="en-GB" smtClean="0"/>
              <a:t>13/10/2025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43DAC3-1F6F-48EB-9867-19AFF6A8C3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70222F-D26F-426A-B59E-1A2C80F15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27625-771F-495E-9CC9-DBA72E04A0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425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D6697-8E36-4A91-AD41-8054A35A73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B78494-1266-4F37-AC71-1C0D09E72E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F4A328-224A-4A21-94CB-E203FE681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54F38-8789-4489-8320-4C969787006F}" type="datetimeFigureOut">
              <a:rPr lang="en-GB" smtClean="0"/>
              <a:t>13/10/2025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B86803-1E2C-4DD8-ADF4-F290B321D5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D0AA1D-1924-4843-8748-DE439D784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27625-771F-495E-9CC9-DBA72E04A0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515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2CC420-9C54-401E-965E-0E404463FD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2DA8D8-99E5-42C0-81A4-AD65F6BEA1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BF2E34-CE81-4317-9A23-0DC79E6289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AC1949-4ED5-4D36-96D2-287DEF740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54F38-8789-4489-8320-4C969787006F}" type="datetimeFigureOut">
              <a:rPr lang="en-GB" smtClean="0"/>
              <a:t>13/10/2025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D7EA96-3D59-4D13-81BE-A7E791AF63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E13FE0-73C3-41FB-9D78-5E830B8EA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27625-771F-495E-9CC9-DBA72E04A0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56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624C3E-40EB-4858-AA4B-B407C32B77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10F0E1-FD39-4F19-B4AF-777FDDF583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1389F3-2055-4345-9B38-50E43F4541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73524A-6C9B-4C23-95A1-12CC234484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995631-C4EC-4537-9B76-7B3AED6826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FB447B-CD97-4E2C-98EC-387D688A7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54F38-8789-4489-8320-4C969787006F}" type="datetimeFigureOut">
              <a:rPr lang="en-GB" smtClean="0"/>
              <a:t>13/10/2025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2F53C7-9BC5-49FA-A648-CCB63FD84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F7796C-1A6E-4A69-9392-CFEE5E9211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27625-771F-495E-9CC9-DBA72E04A0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805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76EB5-5AEB-4802-8627-F2E14A119C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7813F4D-8DA0-4CB4-A405-5AC0E3B52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54F38-8789-4489-8320-4C969787006F}" type="datetimeFigureOut">
              <a:rPr lang="en-GB" smtClean="0"/>
              <a:t>13/10/2025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7B135C-3311-4486-B51D-65456FF2F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EAE5E0-217B-46B2-8FD3-97FF928EA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27625-771F-495E-9CC9-DBA72E04A0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46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B373A3-F923-48DC-8D1A-32DFFBB025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54F38-8789-4489-8320-4C969787006F}" type="datetimeFigureOut">
              <a:rPr lang="en-GB" smtClean="0"/>
              <a:t>13/10/2025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52A3564-1297-4A46-B480-7042013F81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514764-CDFC-43B3-A931-70D8671D8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27625-771F-495E-9CC9-DBA72E04A0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324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5ED4D0-2220-47E8-B73F-276F6AB6F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3E627D-8475-4514-9451-A57DB493F6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D71EE0-3855-4BA0-884F-BFD6462BDF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83B05E-1417-4928-94B5-D44EFDA5DB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54F38-8789-4489-8320-4C969787006F}" type="datetimeFigureOut">
              <a:rPr lang="en-GB" smtClean="0"/>
              <a:t>13/10/2025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E1F5BC-F6BA-4F80-8502-8BFE24F39B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873117-0252-4FCE-986F-10BA41CF7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27625-771F-495E-9CC9-DBA72E04A0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2146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D155D5-4913-48F0-917D-865B8148A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1E817CE-7522-43AE-8411-EE991687EC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3EE7F5-F35C-4EA3-BE0A-40A5C09FA8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480D15-A06A-4C40-B2CB-12C20F42AB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54F38-8789-4489-8320-4C969787006F}" type="datetimeFigureOut">
              <a:rPr lang="en-GB" smtClean="0"/>
              <a:t>13/10/2025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F6996F-DDCD-4F13-AC71-2F7996264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935AFA-37E1-40D1-AA01-7BC080C7E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27625-771F-495E-9CC9-DBA72E04A0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675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A912B4-ACF4-4636-A48C-F1F90CADF9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B9E664-0D40-469E-A1E3-5CD839F632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49938E-7E19-4AA5-B6FF-062FF6758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54F38-8789-4489-8320-4C969787006F}" type="datetimeFigureOut">
              <a:rPr lang="en-GB" smtClean="0"/>
              <a:t>13/10/2025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825775-A543-4450-9291-2A64598E1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5BEFA3-CBD7-46AE-93FD-332BA410C9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27625-771F-495E-9CC9-DBA72E04A0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197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5A3787-A621-4027-98E2-B6FB9A5731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1194F0-6304-429D-BD90-00FCF6427F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306039-A366-4E9D-A1AF-4FFD0EBC6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54F38-8789-4489-8320-4C969787006F}" type="datetimeFigureOut">
              <a:rPr lang="en-GB" smtClean="0"/>
              <a:t>13/10/2025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E68ECB-B409-449E-A75C-E9EE83569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744DC3-3B8A-44FB-8BD5-5F67C44A2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27625-771F-495E-9CC9-DBA72E04A0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0066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ACB02C-9575-4E8F-8FCE-78F665D6F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09703E-5477-4B70-9D64-93E755D3B1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570B86-662C-48C0-879D-1FF0DEE54C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354F38-8789-4489-8320-4C969787006F}" type="datetimeFigureOut">
              <a:rPr lang="en-GB" smtClean="0"/>
              <a:t>13/10/2025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087EC7-FA9F-4D25-A7BC-B003EBF877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776957-82EB-44F2-8AAA-FBB8B12594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27625-771F-495E-9CC9-DBA72E04A0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638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62E9461-EB21-44AB-B2AE-CAF0AF1A8585}"/>
              </a:ext>
            </a:extLst>
          </p:cNvPr>
          <p:cNvSpPr/>
          <p:nvPr/>
        </p:nvSpPr>
        <p:spPr>
          <a:xfrm>
            <a:off x="1524000" y="328993"/>
            <a:ext cx="9144000" cy="1131868"/>
          </a:xfrm>
          <a:prstGeom prst="rect">
            <a:avLst/>
          </a:prstGeom>
          <a:solidFill>
            <a:srgbClr val="F15F2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FCF8EAD-A034-4DAA-A8B2-626F3C682A9D}"/>
              </a:ext>
            </a:extLst>
          </p:cNvPr>
          <p:cNvSpPr/>
          <p:nvPr/>
        </p:nvSpPr>
        <p:spPr>
          <a:xfrm>
            <a:off x="1524000" y="328993"/>
            <a:ext cx="9144000" cy="360363"/>
          </a:xfrm>
          <a:prstGeom prst="rect">
            <a:avLst/>
          </a:prstGeom>
          <a:solidFill>
            <a:srgbClr val="E04A0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40967" name="TextBox 4">
            <a:extLst>
              <a:ext uri="{FF2B5EF4-FFF2-40B4-BE49-F238E27FC236}">
                <a16:creationId xmlns:a16="http://schemas.microsoft.com/office/drawing/2014/main" id="{2438FC3A-0B70-4CF2-9ABF-3E25FD053E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3651" y="689356"/>
            <a:ext cx="711835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Young </a:t>
            </a:r>
            <a:r>
              <a:rPr lang="en-US" altLang="en-US" sz="3600" b="1" dirty="0" err="1">
                <a:solidFill>
                  <a:schemeClr val="bg1"/>
                </a:solidFill>
                <a:latin typeface="Arial" panose="020B0604020202020204" pitchFamily="34" charset="0"/>
              </a:rPr>
              <a:t>Carers</a:t>
            </a:r>
            <a:r>
              <a:rPr lang="en-US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 - definition</a:t>
            </a:r>
            <a:endParaRPr lang="en-US" altLang="en-US" sz="12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21512" name="TextBox 8">
            <a:extLst>
              <a:ext uri="{FF2B5EF4-FFF2-40B4-BE49-F238E27FC236}">
                <a16:creationId xmlns:a16="http://schemas.microsoft.com/office/drawing/2014/main" id="{3E10B024-6050-4453-B869-1CDC029390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50097"/>
            <a:ext cx="7193901" cy="2705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buClr>
                <a:srgbClr val="FFC000"/>
              </a:buClr>
              <a:buNone/>
              <a:defRPr/>
            </a:pPr>
            <a:endParaRPr lang="en-US" sz="2400" dirty="0"/>
          </a:p>
          <a:p>
            <a:pPr>
              <a:buClr>
                <a:srgbClr val="FFC000"/>
              </a:buClr>
              <a:buNone/>
              <a:defRPr/>
            </a:pPr>
            <a:endParaRPr lang="en-US" sz="20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34A4371-A4D8-4483-A945-0B9B1070E1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9425" y="5762626"/>
            <a:ext cx="11079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US" altLang="en-US" sz="2400" i="1" dirty="0"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CAB73F-5451-40AF-8664-43CB9A91DB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en-GB" dirty="0"/>
              <a:t>A young carer is someone aged under 18 who cares for a friend or family member who, due to illness, disability, a mental health problem or an addiction, cannot cope without their support. </a:t>
            </a:r>
          </a:p>
          <a:p>
            <a:endParaRPr lang="en-GB" b="1" dirty="0"/>
          </a:p>
          <a:p>
            <a:r>
              <a:rPr lang="en-GB" b="1" dirty="0"/>
              <a:t>What might a young carer do?</a:t>
            </a:r>
            <a:endParaRPr lang="en-GB" dirty="0"/>
          </a:p>
          <a:p>
            <a:pPr lvl="0"/>
            <a:r>
              <a:rPr lang="en-GB" sz="2600" dirty="0"/>
              <a:t>Practical tasks, like cooking, housework and shopping.</a:t>
            </a:r>
          </a:p>
          <a:p>
            <a:pPr lvl="0"/>
            <a:r>
              <a:rPr lang="en-GB" sz="2600" dirty="0"/>
              <a:t>Physical care, such as helping someone out of bed. </a:t>
            </a:r>
          </a:p>
          <a:p>
            <a:pPr lvl="0"/>
            <a:r>
              <a:rPr lang="en-GB" sz="2600" dirty="0"/>
              <a:t>Emotional support, including talking to someone who is distressed.</a:t>
            </a:r>
          </a:p>
          <a:p>
            <a:pPr lvl="0"/>
            <a:r>
              <a:rPr lang="en-GB" sz="2600" dirty="0"/>
              <a:t>Personal care, such as helping someone dress.</a:t>
            </a:r>
          </a:p>
          <a:p>
            <a:pPr lvl="0"/>
            <a:r>
              <a:rPr lang="en-GB" sz="2600" dirty="0"/>
              <a:t>Managing the family budget and collecting prescriptions.</a:t>
            </a:r>
          </a:p>
          <a:p>
            <a:pPr lvl="0"/>
            <a:r>
              <a:rPr lang="en-GB" sz="2600" dirty="0"/>
              <a:t>Helping to give medicine. </a:t>
            </a:r>
          </a:p>
          <a:p>
            <a:pPr lvl="0"/>
            <a:r>
              <a:rPr lang="en-GB" sz="2600" dirty="0"/>
              <a:t>Helping someone communicate.</a:t>
            </a:r>
          </a:p>
          <a:p>
            <a:pPr lvl="0"/>
            <a:r>
              <a:rPr lang="en-GB" sz="2600" dirty="0"/>
              <a:t>Looking after brothers and sisters.</a:t>
            </a:r>
          </a:p>
          <a:p>
            <a:endParaRPr lang="en-US" dirty="0"/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556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62E9461-EB21-44AB-B2AE-CAF0AF1A8585}"/>
              </a:ext>
            </a:extLst>
          </p:cNvPr>
          <p:cNvSpPr/>
          <p:nvPr/>
        </p:nvSpPr>
        <p:spPr>
          <a:xfrm>
            <a:off x="1524000" y="328993"/>
            <a:ext cx="9144000" cy="1131868"/>
          </a:xfrm>
          <a:prstGeom prst="rect">
            <a:avLst/>
          </a:prstGeom>
          <a:solidFill>
            <a:srgbClr val="F15F2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FCF8EAD-A034-4DAA-A8B2-626F3C682A9D}"/>
              </a:ext>
            </a:extLst>
          </p:cNvPr>
          <p:cNvSpPr/>
          <p:nvPr/>
        </p:nvSpPr>
        <p:spPr>
          <a:xfrm>
            <a:off x="1524000" y="328993"/>
            <a:ext cx="9144000" cy="360363"/>
          </a:xfrm>
          <a:prstGeom prst="rect">
            <a:avLst/>
          </a:prstGeom>
          <a:solidFill>
            <a:srgbClr val="E04A0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40967" name="TextBox 4">
            <a:extLst>
              <a:ext uri="{FF2B5EF4-FFF2-40B4-BE49-F238E27FC236}">
                <a16:creationId xmlns:a16="http://schemas.microsoft.com/office/drawing/2014/main" id="{2438FC3A-0B70-4CF2-9ABF-3E25FD053E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3651" y="689356"/>
            <a:ext cx="711835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Young </a:t>
            </a:r>
            <a:r>
              <a:rPr lang="en-US" altLang="en-US" sz="3600" b="1" dirty="0" err="1">
                <a:solidFill>
                  <a:schemeClr val="bg1"/>
                </a:solidFill>
                <a:latin typeface="Arial" panose="020B0604020202020204" pitchFamily="34" charset="0"/>
              </a:rPr>
              <a:t>Carers</a:t>
            </a:r>
            <a:r>
              <a:rPr lang="en-US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 - impact</a:t>
            </a:r>
            <a:endParaRPr lang="en-US" altLang="en-US" sz="12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21512" name="TextBox 8">
            <a:extLst>
              <a:ext uri="{FF2B5EF4-FFF2-40B4-BE49-F238E27FC236}">
                <a16:creationId xmlns:a16="http://schemas.microsoft.com/office/drawing/2014/main" id="{3E10B024-6050-4453-B869-1CDC029390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50097"/>
            <a:ext cx="7193901" cy="2705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buClr>
                <a:srgbClr val="FFC000"/>
              </a:buClr>
              <a:buNone/>
              <a:defRPr/>
            </a:pPr>
            <a:endParaRPr lang="en-US" sz="2400" dirty="0"/>
          </a:p>
          <a:p>
            <a:pPr>
              <a:buClr>
                <a:srgbClr val="FFC000"/>
              </a:buClr>
              <a:buNone/>
              <a:defRPr/>
            </a:pPr>
            <a:endParaRPr lang="en-US" sz="20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34A4371-A4D8-4483-A945-0B9B1070E1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9425" y="5762626"/>
            <a:ext cx="11079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US" altLang="en-US" sz="2400" i="1" dirty="0"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CAB73F-5451-40AF-8664-43CB9A91DB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fontAlgn="base"/>
            <a:r>
              <a:rPr lang="en-GB" dirty="0"/>
              <a:t>Can feel good about themselves / proud of the skills they learn</a:t>
            </a:r>
          </a:p>
          <a:p>
            <a:pPr fontAlgn="base"/>
            <a:r>
              <a:rPr lang="en-GB" dirty="0"/>
              <a:t>Don’t always recognise they are a young carer</a:t>
            </a:r>
          </a:p>
          <a:p>
            <a:pPr fontAlgn="base"/>
            <a:r>
              <a:rPr lang="en-US" dirty="0"/>
              <a:t>Miss out on help and support</a:t>
            </a:r>
          </a:p>
          <a:p>
            <a:pPr fontAlgn="base"/>
            <a:r>
              <a:rPr lang="en-US" dirty="0"/>
              <a:t>Caring is part of everyday life, often over a long period of time</a:t>
            </a:r>
            <a:endParaRPr lang="en-GB" dirty="0"/>
          </a:p>
          <a:p>
            <a:pPr fontAlgn="base"/>
            <a:r>
              <a:rPr lang="en-GB" dirty="0"/>
              <a:t>Miss out on opportunities that other children have </a:t>
            </a:r>
          </a:p>
          <a:p>
            <a:pPr fontAlgn="base"/>
            <a:r>
              <a:rPr lang="en-GB" dirty="0"/>
              <a:t>Playing, learning and being young</a:t>
            </a:r>
          </a:p>
          <a:p>
            <a:pPr fontAlgn="base"/>
            <a:r>
              <a:rPr lang="en-US" dirty="0"/>
              <a:t>Educational struggles – lack of focus, worries about home, completing homework</a:t>
            </a:r>
            <a:endParaRPr lang="en-GB" dirty="0"/>
          </a:p>
          <a:p>
            <a:pPr fontAlgn="base"/>
            <a:r>
              <a:rPr lang="en-GB" dirty="0"/>
              <a:t>Can be bullied for being ‘different’</a:t>
            </a:r>
          </a:p>
          <a:p>
            <a:pPr fontAlgn="base"/>
            <a:r>
              <a:rPr lang="en-GB" dirty="0"/>
              <a:t>Can become isolated, with no relief from the pressures at home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3845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62E9461-EB21-44AB-B2AE-CAF0AF1A8585}"/>
              </a:ext>
            </a:extLst>
          </p:cNvPr>
          <p:cNvSpPr/>
          <p:nvPr/>
        </p:nvSpPr>
        <p:spPr>
          <a:xfrm>
            <a:off x="1524000" y="328993"/>
            <a:ext cx="9144000" cy="1131868"/>
          </a:xfrm>
          <a:prstGeom prst="rect">
            <a:avLst/>
          </a:prstGeom>
          <a:solidFill>
            <a:srgbClr val="F15F2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FCF8EAD-A034-4DAA-A8B2-626F3C682A9D}"/>
              </a:ext>
            </a:extLst>
          </p:cNvPr>
          <p:cNvSpPr/>
          <p:nvPr/>
        </p:nvSpPr>
        <p:spPr>
          <a:xfrm>
            <a:off x="1524000" y="328993"/>
            <a:ext cx="9144000" cy="360363"/>
          </a:xfrm>
          <a:prstGeom prst="rect">
            <a:avLst/>
          </a:prstGeom>
          <a:solidFill>
            <a:srgbClr val="E04A0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40967" name="TextBox 4">
            <a:extLst>
              <a:ext uri="{FF2B5EF4-FFF2-40B4-BE49-F238E27FC236}">
                <a16:creationId xmlns:a16="http://schemas.microsoft.com/office/drawing/2014/main" id="{2438FC3A-0B70-4CF2-9ABF-3E25FD053E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3651" y="689356"/>
            <a:ext cx="711835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Young </a:t>
            </a:r>
            <a:r>
              <a:rPr lang="en-US" altLang="en-US" sz="3600" b="1" dirty="0" err="1">
                <a:solidFill>
                  <a:schemeClr val="bg1"/>
                </a:solidFill>
                <a:latin typeface="Arial" panose="020B0604020202020204" pitchFamily="34" charset="0"/>
              </a:rPr>
              <a:t>Carers</a:t>
            </a:r>
            <a:r>
              <a:rPr lang="en-US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 - statistics</a:t>
            </a:r>
            <a:endParaRPr lang="en-US" altLang="en-US" sz="12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21512" name="TextBox 8">
            <a:extLst>
              <a:ext uri="{FF2B5EF4-FFF2-40B4-BE49-F238E27FC236}">
                <a16:creationId xmlns:a16="http://schemas.microsoft.com/office/drawing/2014/main" id="{3E10B024-6050-4453-B869-1CDC029390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50097"/>
            <a:ext cx="7193901" cy="2705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buClr>
                <a:srgbClr val="FFC000"/>
              </a:buClr>
              <a:buNone/>
              <a:defRPr/>
            </a:pPr>
            <a:endParaRPr lang="en-US" sz="2400" dirty="0"/>
          </a:p>
          <a:p>
            <a:pPr>
              <a:buClr>
                <a:srgbClr val="FFC000"/>
              </a:buClr>
              <a:buNone/>
              <a:defRPr/>
            </a:pPr>
            <a:endParaRPr lang="en-US" sz="20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34A4371-A4D8-4483-A945-0B9B1070E1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9425" y="5762626"/>
            <a:ext cx="11079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US" altLang="en-US" sz="2400" i="1" dirty="0"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CAB73F-5451-40AF-8664-43CB9A91DB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dirty="0"/>
              <a:t>The 2021 Census said there were approximately 128,200 young carers, aged between 5 and 17 years, in England and Wales</a:t>
            </a:r>
          </a:p>
          <a:p>
            <a:pPr lvl="0"/>
            <a:r>
              <a:rPr lang="en-GB" sz="2400" dirty="0"/>
              <a:t>However, many young carers are not recognised as such</a:t>
            </a:r>
          </a:p>
          <a:p>
            <a:pPr lvl="0"/>
            <a:r>
              <a:rPr lang="en-GB" sz="2400" dirty="0"/>
              <a:t>Estimates suggest one in five schoolchildren are young carers </a:t>
            </a:r>
          </a:p>
          <a:p>
            <a:r>
              <a:rPr lang="en-US" sz="2400" dirty="0"/>
              <a:t>1 in 3 young </a:t>
            </a:r>
            <a:r>
              <a:rPr lang="en-US" sz="2400" dirty="0" err="1"/>
              <a:t>carers</a:t>
            </a:r>
            <a:r>
              <a:rPr lang="en-US" sz="2400" dirty="0"/>
              <a:t> say they feel stressed most of the time</a:t>
            </a:r>
          </a:p>
          <a:p>
            <a:endParaRPr lang="en-US" dirty="0"/>
          </a:p>
          <a:p>
            <a:r>
              <a:rPr lang="en-GB" dirty="0"/>
              <a:t>Young people with caring responsibilities have all the challenges of being young, with all the responsibilities of being an adult, and they're often left to face these alone. </a:t>
            </a:r>
          </a:p>
          <a:p>
            <a:endParaRPr lang="en-GB" dirty="0"/>
          </a:p>
          <a:p>
            <a:endParaRPr lang="en-US" dirty="0"/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6745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62E9461-EB21-44AB-B2AE-CAF0AF1A8585}"/>
              </a:ext>
            </a:extLst>
          </p:cNvPr>
          <p:cNvSpPr/>
          <p:nvPr/>
        </p:nvSpPr>
        <p:spPr>
          <a:xfrm>
            <a:off x="1524000" y="328993"/>
            <a:ext cx="9144000" cy="1131868"/>
          </a:xfrm>
          <a:prstGeom prst="rect">
            <a:avLst/>
          </a:prstGeom>
          <a:solidFill>
            <a:srgbClr val="F15F2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FCF8EAD-A034-4DAA-A8B2-626F3C682A9D}"/>
              </a:ext>
            </a:extLst>
          </p:cNvPr>
          <p:cNvSpPr/>
          <p:nvPr/>
        </p:nvSpPr>
        <p:spPr>
          <a:xfrm>
            <a:off x="1524000" y="328993"/>
            <a:ext cx="9144000" cy="360363"/>
          </a:xfrm>
          <a:prstGeom prst="rect">
            <a:avLst/>
          </a:prstGeom>
          <a:solidFill>
            <a:srgbClr val="E04A0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40967" name="TextBox 4">
            <a:extLst>
              <a:ext uri="{FF2B5EF4-FFF2-40B4-BE49-F238E27FC236}">
                <a16:creationId xmlns:a16="http://schemas.microsoft.com/office/drawing/2014/main" id="{2438FC3A-0B70-4CF2-9ABF-3E25FD053E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43651" y="689356"/>
            <a:ext cx="711835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Young </a:t>
            </a:r>
            <a:r>
              <a:rPr lang="en-US" altLang="en-US" sz="3600" b="1" dirty="0" err="1">
                <a:solidFill>
                  <a:schemeClr val="bg1"/>
                </a:solidFill>
                <a:latin typeface="Arial" panose="020B0604020202020204" pitchFamily="34" charset="0"/>
              </a:rPr>
              <a:t>Carers</a:t>
            </a:r>
            <a:r>
              <a:rPr lang="en-US" altLang="en-US" sz="3600" b="1" dirty="0">
                <a:solidFill>
                  <a:schemeClr val="bg1"/>
                </a:solidFill>
                <a:latin typeface="Arial" panose="020B0604020202020204" pitchFamily="34" charset="0"/>
              </a:rPr>
              <a:t> - support</a:t>
            </a:r>
            <a:endParaRPr lang="en-US" altLang="en-US" sz="12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21512" name="TextBox 8">
            <a:extLst>
              <a:ext uri="{FF2B5EF4-FFF2-40B4-BE49-F238E27FC236}">
                <a16:creationId xmlns:a16="http://schemas.microsoft.com/office/drawing/2014/main" id="{3E10B024-6050-4453-B869-1CDC029390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50097"/>
            <a:ext cx="7193901" cy="2705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buClr>
                <a:srgbClr val="FFC000"/>
              </a:buClr>
              <a:buNone/>
              <a:defRPr/>
            </a:pPr>
            <a:endParaRPr lang="en-US" sz="2400" dirty="0"/>
          </a:p>
          <a:p>
            <a:pPr>
              <a:buClr>
                <a:srgbClr val="FFC000"/>
              </a:buClr>
              <a:buNone/>
              <a:defRPr/>
            </a:pPr>
            <a:endParaRPr lang="en-US" sz="20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34A4371-A4D8-4483-A945-0B9B1070E1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9425" y="5762626"/>
            <a:ext cx="11079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US" altLang="en-US" sz="2400" i="1" dirty="0"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CAB73F-5451-40AF-8664-43CB9A91DB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fontAlgn="base"/>
            <a:r>
              <a:rPr lang="en-US" dirty="0"/>
              <a:t>Social care have specialist teams</a:t>
            </a:r>
          </a:p>
          <a:p>
            <a:pPr fontAlgn="base"/>
            <a:r>
              <a:rPr lang="en-US" dirty="0"/>
              <a:t>Assessments</a:t>
            </a:r>
          </a:p>
          <a:p>
            <a:pPr fontAlgn="base"/>
            <a:r>
              <a:rPr lang="en-US" dirty="0"/>
              <a:t>Social groups and meetings</a:t>
            </a:r>
          </a:p>
          <a:p>
            <a:pPr fontAlgn="base"/>
            <a:r>
              <a:rPr lang="en-US" dirty="0"/>
              <a:t>Respite </a:t>
            </a:r>
          </a:p>
          <a:p>
            <a:pPr fontAlgn="base"/>
            <a:r>
              <a:rPr lang="en-US" dirty="0"/>
              <a:t>Charities – </a:t>
            </a:r>
            <a:r>
              <a:rPr lang="en-US" dirty="0" err="1"/>
              <a:t>Carers</a:t>
            </a:r>
            <a:r>
              <a:rPr lang="en-US" dirty="0"/>
              <a:t> Trust, Leicester City in the Community, </a:t>
            </a:r>
            <a:r>
              <a:rPr lang="en-US" dirty="0" err="1"/>
              <a:t>Barnado’s</a:t>
            </a:r>
            <a:r>
              <a:rPr lang="en-US" dirty="0"/>
              <a:t>, Childline</a:t>
            </a:r>
          </a:p>
          <a:p>
            <a:pPr fontAlgn="base"/>
            <a:r>
              <a:rPr lang="en-US" dirty="0"/>
              <a:t>MHST – if caring is </a:t>
            </a:r>
            <a:r>
              <a:rPr lang="en-US"/>
              <a:t>causing anxiety or low mood</a:t>
            </a:r>
            <a:endParaRPr lang="en-US" dirty="0"/>
          </a:p>
          <a:p>
            <a:pPr fontAlgn="base"/>
            <a:endParaRPr lang="en-US" dirty="0"/>
          </a:p>
          <a:p>
            <a:pPr marL="0" indent="0" fontAlgn="base">
              <a:buNone/>
            </a:pPr>
            <a:r>
              <a:rPr lang="en-US" dirty="0"/>
              <a:t>Need to identify </a:t>
            </a:r>
            <a:r>
              <a:rPr lang="en-US" dirty="0" err="1"/>
              <a:t>Caldecote’s</a:t>
            </a:r>
            <a:r>
              <a:rPr lang="en-US" dirty="0"/>
              <a:t> young </a:t>
            </a:r>
            <a:r>
              <a:rPr lang="en-US" dirty="0" err="1"/>
              <a:t>carers</a:t>
            </a:r>
            <a:r>
              <a:rPr lang="en-US" dirty="0"/>
              <a:t> so they can get the support</a:t>
            </a:r>
          </a:p>
          <a:p>
            <a:pPr fontAlgn="base"/>
            <a:endParaRPr lang="en-US" dirty="0"/>
          </a:p>
          <a:p>
            <a:pPr fontAlgn="base"/>
            <a:endParaRPr lang="en-GB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0332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712</Words>
  <Application>Microsoft Office PowerPoint</Application>
  <PresentationFormat>Widescreen</PresentationFormat>
  <Paragraphs>89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Frances Palmer</dc:creator>
  <cp:lastModifiedBy>Katy Barnes</cp:lastModifiedBy>
  <cp:revision>1</cp:revision>
  <dcterms:created xsi:type="dcterms:W3CDTF">2025-10-13T10:23:10Z</dcterms:created>
  <dcterms:modified xsi:type="dcterms:W3CDTF">2025-10-13T10:25:25Z</dcterms:modified>
</cp:coreProperties>
</file>